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0"/>
  </p:handoutMasterIdLst>
  <p:sldIdLst>
    <p:sldId id="1068" r:id="rId3"/>
    <p:sldId id="1029" r:id="rId5"/>
    <p:sldId id="1112" r:id="rId6"/>
    <p:sldId id="920" r:id="rId7"/>
    <p:sldId id="923" r:id="rId8"/>
    <p:sldId id="1115" r:id="rId9"/>
  </p:sldIdLst>
  <p:sldSz cx="9144000" cy="6858000" type="screen4x3"/>
  <p:notesSz cx="9144000" cy="6858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4C95D9"/>
    <a:srgbClr val="0070C0"/>
    <a:srgbClr val="093983"/>
    <a:srgbClr val="646464"/>
    <a:srgbClr val="323E9C"/>
    <a:srgbClr val="1F2DA8"/>
    <a:srgbClr val="E41908"/>
    <a:srgbClr val="BB120F"/>
    <a:srgbClr val="094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44"/>
    <p:restoredTop sz="94666"/>
  </p:normalViewPr>
  <p:slideViewPr>
    <p:cSldViewPr snapToObjects="1" showGuides="1">
      <p:cViewPr varScale="1">
        <p:scale>
          <a:sx n="70" d="100"/>
          <a:sy n="70" d="100"/>
        </p:scale>
        <p:origin x="630" y="66"/>
      </p:cViewPr>
      <p:guideLst>
        <p:guide orient="horz" pos="2165"/>
        <p:guide pos="27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675" noProof="1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67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2587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60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4884738"/>
            <a:ext cx="5283200" cy="258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675" noProof="1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67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6905625" y="4884738"/>
            <a:ext cx="5283200" cy="2587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600" noProof="1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3AD3290-88E1-4BBB-AD7A-7F738C20F0C9}" type="slidenum">
              <a:rPr kumimoji="0" altLang="en-US" sz="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lvl1pPr eaLnBrk="0" hangingPunct="0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99" name="Rectangle 3"/>
          <p:cNvSpPr>
            <a:spLocks noGrp="1"/>
          </p:cNvSpPr>
          <p:nvPr>
            <p:ph type="dt"/>
          </p:nvPr>
        </p:nvSpPr>
        <p:spPr>
          <a:xfrm>
            <a:off x="5178425" y="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lvl1pPr algn="r" eaLnBrk="0" hangingPunct="0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x-none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316" name="Rectangle 4"/>
          <p:cNvSpPr>
            <a:spLocks noGrp="1"/>
          </p:cNvSpPr>
          <p:nvPr>
            <p:ph type="sldImg"/>
          </p:nvPr>
        </p:nvSpPr>
        <p:spPr>
          <a:xfrm>
            <a:off x="1524000" y="512763"/>
            <a:ext cx="6092825" cy="2573337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3255963"/>
            <a:ext cx="7315200" cy="308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宋体" panose="02010600030101010101" pitchFamily="2" charset="-122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宋体" panose="02010600030101010101" pitchFamily="2" charset="-122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宋体" panose="02010600030101010101" pitchFamily="2" charset="-122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宋体" panose="02010600030101010101" pitchFamily="2" charset="-122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宋体" panose="02010600030101010101" pitchFamily="2" charset="-122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02" name="Rectangle 6"/>
          <p:cNvSpPr>
            <a:spLocks noGrp="1"/>
          </p:cNvSpPr>
          <p:nvPr>
            <p:ph type="ftr" sz="quarter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wrap="square" anchor="b"/>
          <a:lstStyle>
            <a:lvl1pPr eaLnBrk="0" hangingPunct="0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x-none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03" name="Rectangle 7"/>
          <p:cNvSpPr>
            <a:spLocks noGrp="1"/>
          </p:cNvSpPr>
          <p:nvPr>
            <p:ph type="sldNum" sz="quarter"/>
          </p:nvPr>
        </p:nvSpPr>
        <p:spPr>
          <a:xfrm>
            <a:off x="5178425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10EB5AD-12D3-4C10-8601-F93ACCD64784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  <a:cs typeface="宋体" panose="02010600030101010101" pitchFamily="2" charset="-122"/>
      </a:defRPr>
    </a:lvl1pPr>
    <a:lvl2pPr marL="457200" lvl="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  <a:cs typeface="宋体" panose="02010600030101010101" pitchFamily="2" charset="-122"/>
      </a:defRPr>
    </a:lvl2pPr>
    <a:lvl3pPr marL="914400" lvl="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  <a:cs typeface="宋体" panose="02010600030101010101" pitchFamily="2" charset="-122"/>
      </a:defRPr>
    </a:lvl3pPr>
    <a:lvl4pPr marL="1371600" lvl="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  <a:cs typeface="宋体" panose="02010600030101010101" pitchFamily="2" charset="-122"/>
      </a:defRPr>
    </a:lvl4pPr>
    <a:lvl5pPr marL="1828800" lvl="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  <a:cs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TextEdit="1"/>
          </p:cNvSpPr>
          <p:nvPr>
            <p:ph type="sldImg"/>
          </p:nvPr>
        </p:nvSpPr>
        <p:spPr>
          <a:xfrm>
            <a:off x="2854325" y="512763"/>
            <a:ext cx="3432175" cy="2573337"/>
          </a:xfrm>
        </p:spPr>
      </p:sp>
      <p:sp>
        <p:nvSpPr>
          <p:cNvPr id="23555" name="文本占位符 2"/>
          <p:cNvSpPr>
            <a:spLocks noGrp="1"/>
          </p:cNvSpPr>
          <p:nvPr>
            <p:ph type="body"/>
          </p:nvPr>
        </p:nvSpPr>
        <p:spPr>
          <a:xfrm>
            <a:off x="914400" y="3255963"/>
            <a:ext cx="7315200" cy="3087687"/>
          </a:xfrm>
        </p:spPr>
        <p:txBody>
          <a:bodyPr wrap="square" lIns="91440" tIns="45720" rIns="91440" bIns="45720" anchor="ctr"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78425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>
              <a:buChar char="•"/>
            </a:pPr>
            <a:fld id="{9A0DB2DC-4C9A-4742-B13C-FB6460FD3503}" type="slidenum">
              <a:rPr lang="en-US" altLang="en-US" sz="1200" dirty="0">
                <a:ea typeface="宋体" panose="02010600030101010101" pitchFamily="2" charset="-122"/>
              </a:rPr>
            </a:fld>
            <a:endParaRPr lang="en-US" altLang="en-US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幻灯片图像占位符 5121"/>
          <p:cNvSpPr>
            <a:spLocks noGrp="1" noTextEdit="1"/>
          </p:cNvSpPr>
          <p:nvPr>
            <p:ph type="sldImg"/>
          </p:nvPr>
        </p:nvSpPr>
        <p:spPr>
          <a:xfrm>
            <a:off x="2854325" y="512763"/>
            <a:ext cx="3432175" cy="2573337"/>
          </a:xfrm>
          <a:ln w="1"/>
        </p:spPr>
      </p:sp>
      <p:sp>
        <p:nvSpPr>
          <p:cNvPr id="17411" name="文本占位符 5122"/>
          <p:cNvSpPr>
            <a:spLocks noGrp="1"/>
          </p:cNvSpPr>
          <p:nvPr>
            <p:ph type="body"/>
          </p:nvPr>
        </p:nvSpPr>
        <p:spPr>
          <a:xfrm>
            <a:off x="914400" y="3255963"/>
            <a:ext cx="7315200" cy="3087687"/>
          </a:xfrm>
          <a:ln w="1"/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TextEdit="1"/>
          </p:cNvSpPr>
          <p:nvPr>
            <p:ph type="sldImg"/>
          </p:nvPr>
        </p:nvSpPr>
        <p:spPr>
          <a:xfrm>
            <a:off x="2854325" y="512763"/>
            <a:ext cx="3432175" cy="2573337"/>
          </a:xfrm>
        </p:spPr>
      </p:sp>
      <p:sp>
        <p:nvSpPr>
          <p:cNvPr id="23555" name="文本占位符 2"/>
          <p:cNvSpPr>
            <a:spLocks noGrp="1"/>
          </p:cNvSpPr>
          <p:nvPr>
            <p:ph type="body"/>
          </p:nvPr>
        </p:nvSpPr>
        <p:spPr>
          <a:xfrm>
            <a:off x="914400" y="3255963"/>
            <a:ext cx="7315200" cy="3087687"/>
          </a:xfrm>
        </p:spPr>
        <p:txBody>
          <a:bodyPr wrap="square" lIns="91440" tIns="45720" rIns="91440" bIns="45720" anchor="ctr"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78425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>
              <a:buChar char="•"/>
            </a:pPr>
            <a:fld id="{9A0DB2DC-4C9A-4742-B13C-FB6460FD3503}" type="slidenum">
              <a:rPr lang="en-US" altLang="en-US" sz="1200" dirty="0">
                <a:ea typeface="宋体" panose="02010600030101010101" pitchFamily="2" charset="-122"/>
              </a:rPr>
            </a:fld>
            <a:endParaRPr lang="en-US" altLang="en-US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幻灯片图像占位符 1"/>
          <p:cNvSpPr>
            <a:spLocks noGrp="1" noTextEdit="1"/>
          </p:cNvSpPr>
          <p:nvPr>
            <p:ph type="sldImg"/>
          </p:nvPr>
        </p:nvSpPr>
        <p:spPr>
          <a:xfrm>
            <a:off x="2854325" y="512763"/>
            <a:ext cx="3432175" cy="2573337"/>
          </a:xfrm>
        </p:spPr>
      </p:sp>
      <p:sp>
        <p:nvSpPr>
          <p:cNvPr id="36867" name="文本占位符 2"/>
          <p:cNvSpPr>
            <a:spLocks noGrp="1"/>
          </p:cNvSpPr>
          <p:nvPr>
            <p:ph type="body"/>
          </p:nvPr>
        </p:nvSpPr>
        <p:spPr>
          <a:xfrm>
            <a:off x="914400" y="3255963"/>
            <a:ext cx="7315200" cy="3087687"/>
          </a:xfrm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368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75250" y="6515100"/>
            <a:ext cx="3967163" cy="3397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>
              <a:buChar char="•"/>
            </a:pPr>
            <a:fld id="{9A0DB2DC-4C9A-4742-B13C-FB6460FD3503}" type="slidenum">
              <a:rPr lang="en-US" altLang="en-US" sz="1200" dirty="0">
                <a:ea typeface="宋体" panose="02010600030101010101" pitchFamily="2" charset="-122"/>
              </a:rPr>
            </a:fld>
            <a:endParaRPr lang="en-US" altLang="en-US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1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5CA408-26FD-4681-832E-874FD0779B60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1026" name="图片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5" y="422910"/>
            <a:ext cx="9109710" cy="5836285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/>
        </p:nvSpPr>
        <p:spPr>
          <a:xfrm>
            <a:off x="2245995" y="1017905"/>
            <a:ext cx="4855210" cy="54102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配电房智能运维管理系统</a:t>
            </a:r>
            <a:endParaRPr lang="zh-CN" altLang="en-US" sz="32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文本框 6"/>
          <p:cNvSpPr/>
          <p:nvPr/>
        </p:nvSpPr>
        <p:spPr>
          <a:xfrm>
            <a:off x="5956935" y="1709420"/>
            <a:ext cx="1663065" cy="733425"/>
          </a:xfrm>
          <a:prstGeom prst="rect">
            <a:avLst/>
          </a:prstGeom>
          <a:noFill/>
          <a:ln w="9525">
            <a:noFill/>
          </a:ln>
        </p:spPr>
        <p:txBody>
          <a:bodyPr wrap="square" lIns="88817" tIns="44409" rIns="88817" bIns="44409">
            <a:spAutoFit/>
          </a:bodyPr>
          <a:p>
            <a:pPr>
              <a:lnSpc>
                <a:spcPct val="140000"/>
              </a:lnSpc>
            </a:pPr>
            <a:r>
              <a:rPr lang="en-US" altLang="en-US" sz="3000" b="1" dirty="0">
                <a:solidFill>
                  <a:srgbClr val="193A74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目   录</a:t>
            </a:r>
            <a:endParaRPr lang="en-US" altLang="en-US" sz="3000" b="1" dirty="0">
              <a:solidFill>
                <a:srgbClr val="193A74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6387" name="Line 3"/>
          <p:cNvSpPr/>
          <p:nvPr/>
        </p:nvSpPr>
        <p:spPr>
          <a:xfrm>
            <a:off x="5726113" y="2563178"/>
            <a:ext cx="22780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388" name="Text Box 4"/>
          <p:cNvSpPr txBox="1"/>
          <p:nvPr/>
        </p:nvSpPr>
        <p:spPr>
          <a:xfrm>
            <a:off x="4541520" y="2925445"/>
            <a:ext cx="4309110" cy="55308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193A74"/>
                </a:solidFill>
                <a:latin typeface="微软雅黑" panose="020B0503020204020204" pitchFamily="34" charset="-122"/>
              </a:rPr>
              <a:t>【1】</a:t>
            </a:r>
            <a:r>
              <a:rPr lang="zh-CN" altLang="en-US" sz="2000" b="1" dirty="0">
                <a:latin typeface="微软雅黑" panose="020B0503020204020204" pitchFamily="34" charset="-122"/>
              </a:rPr>
              <a:t> 智能运维管理系统做的是什么？</a:t>
            </a:r>
            <a:endParaRPr lang="zh-CN" altLang="en-US" sz="2000" b="1" dirty="0">
              <a:latin typeface="微软雅黑" panose="020B0503020204020204" pitchFamily="34" charset="-122"/>
            </a:endParaRPr>
          </a:p>
        </p:txBody>
      </p:sp>
      <p:sp>
        <p:nvSpPr>
          <p:cNvPr id="16389" name="Text Box 5"/>
          <p:cNvSpPr txBox="1"/>
          <p:nvPr/>
        </p:nvSpPr>
        <p:spPr>
          <a:xfrm>
            <a:off x="4563745" y="3623945"/>
            <a:ext cx="4449445" cy="55308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193A74"/>
                </a:solidFill>
                <a:latin typeface="微软雅黑" panose="020B0503020204020204" pitchFamily="34" charset="-122"/>
              </a:rPr>
              <a:t>【2】</a:t>
            </a:r>
            <a:r>
              <a:rPr lang="zh-CN" altLang="en-US" sz="2000" b="1" dirty="0">
                <a:latin typeface="微软雅黑" panose="020B0503020204020204" pitchFamily="34" charset="-122"/>
              </a:rPr>
              <a:t> 为什么要做智能运维管理系统？</a:t>
            </a:r>
            <a:endParaRPr lang="zh-CN" altLang="en-US" sz="2000" b="1" dirty="0">
              <a:latin typeface="微软雅黑" panose="020B0503020204020204" pitchFamily="34" charset="-122"/>
            </a:endParaRPr>
          </a:p>
        </p:txBody>
      </p:sp>
      <p:sp>
        <p:nvSpPr>
          <p:cNvPr id="16390" name="Text Box 5"/>
          <p:cNvSpPr txBox="1"/>
          <p:nvPr/>
        </p:nvSpPr>
        <p:spPr>
          <a:xfrm>
            <a:off x="4541520" y="4363085"/>
            <a:ext cx="4518025" cy="55308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193A74"/>
                </a:solidFill>
                <a:latin typeface="微软雅黑" panose="020B0503020204020204" pitchFamily="34" charset="-122"/>
              </a:rPr>
              <a:t>【</a:t>
            </a:r>
            <a:r>
              <a:rPr lang="en-US" altLang="zh-CN" sz="2000" b="1" dirty="0">
                <a:solidFill>
                  <a:srgbClr val="193A74"/>
                </a:solidFill>
                <a:latin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193A74"/>
                </a:solidFill>
                <a:latin typeface="微软雅黑" panose="020B0503020204020204" pitchFamily="34" charset="-122"/>
              </a:rPr>
              <a:t>】</a:t>
            </a:r>
            <a:r>
              <a:rPr lang="zh-CN" altLang="en-US" sz="2000" b="1" dirty="0">
                <a:latin typeface="微软雅黑" panose="020B0503020204020204" pitchFamily="34" charset="-122"/>
              </a:rPr>
              <a:t> 怎么实现配电房智能运维管理？</a:t>
            </a:r>
            <a:endParaRPr lang="zh-CN" altLang="en-US" sz="2000" b="1" dirty="0">
              <a:latin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975" y="1863725"/>
            <a:ext cx="3852545" cy="4226560"/>
          </a:xfrm>
          <a:prstGeom prst="rect">
            <a:avLst/>
          </a:prstGeom>
        </p:spPr>
      </p:pic>
      <p:sp>
        <p:nvSpPr>
          <p:cNvPr id="22540" name="标题 1"/>
          <p:cNvSpPr>
            <a:spLocks noGrp="1"/>
          </p:cNvSpPr>
          <p:nvPr/>
        </p:nvSpPr>
        <p:spPr>
          <a:xfrm>
            <a:off x="347028" y="268288"/>
            <a:ext cx="6577012" cy="5413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配电房智能运维管理系统</a:t>
            </a:r>
            <a:endParaRPr lang="zh-CN" altLang="en-US" sz="32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ldLvl="0" animBg="1"/>
      <p:bldP spid="16389" grpId="0" bldLvl="0" animBg="1"/>
      <p:bldP spid="163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8" name="Straight Connector 41"/>
          <p:cNvCxnSpPr/>
          <p:nvPr/>
        </p:nvCxnSpPr>
        <p:spPr>
          <a:xfrm>
            <a:off x="3549650" y="2147888"/>
            <a:ext cx="1874838" cy="0"/>
          </a:xfrm>
          <a:prstGeom prst="lin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0" name="标题 1"/>
          <p:cNvSpPr>
            <a:spLocks noGrp="1"/>
          </p:cNvSpPr>
          <p:nvPr/>
        </p:nvSpPr>
        <p:spPr>
          <a:xfrm>
            <a:off x="215583" y="354013"/>
            <a:ext cx="6577012" cy="5413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sym typeface="+mn-ea"/>
              </a:rPr>
              <a:t>智能运维管理系统做的是什么？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9275" y="1166495"/>
            <a:ext cx="78968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304800"/>
            <a:r>
              <a:rPr lang="zh-CN">
                <a:ea typeface="宋体" panose="02010600030101010101" pitchFamily="2" charset="-122"/>
                <a:sym typeface="+mn-ea"/>
              </a:rPr>
              <a:t>依托</a:t>
            </a:r>
            <a:r>
              <a:rPr lang="zh-CN" altLang="en-US">
                <a:ea typeface="宋体" panose="02010600030101010101" pitchFamily="2" charset="-122"/>
                <a:sym typeface="+mn-ea"/>
              </a:rPr>
              <a:t>互联网</a:t>
            </a:r>
            <a:r>
              <a:rPr lang="zh-CN">
                <a:ea typeface="宋体" panose="02010600030101010101" pitchFamily="2" charset="-122"/>
                <a:sym typeface="+mn-ea"/>
              </a:rPr>
              <a:t>的思维理念，通过整合线上信息采集、智能数据分析和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线下服务团队</a:t>
            </a:r>
            <a:r>
              <a:rPr lang="zh-CN">
                <a:ea typeface="宋体" panose="02010600030101010101" pitchFamily="2" charset="-122"/>
                <a:sym typeface="+mn-ea"/>
              </a:rPr>
              <a:t>为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配电房</a:t>
            </a:r>
            <a:r>
              <a:rPr lang="zh-CN">
                <a:ea typeface="宋体" panose="02010600030101010101" pitchFamily="2" charset="-122"/>
                <a:sym typeface="+mn-ea"/>
              </a:rPr>
              <a:t>提供系统化、专业化、标准化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服务管理模式</a:t>
            </a:r>
            <a:r>
              <a:rPr lang="zh-CN">
                <a:ea typeface="宋体" panose="02010600030101010101" pitchFamily="2" charset="-122"/>
                <a:sym typeface="+mn-ea"/>
              </a:rPr>
              <a:t>；改变传统的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管理模式</a:t>
            </a:r>
            <a:r>
              <a:rPr lang="zh-CN">
                <a:ea typeface="宋体" panose="02010600030101010101" pitchFamily="2" charset="-122"/>
                <a:sym typeface="+mn-ea"/>
              </a:rPr>
              <a:t>，实现告警的先知、可控、可追溯。</a:t>
            </a:r>
            <a:endParaRPr lang="zh-CN" altLang="en-US"/>
          </a:p>
          <a:p>
            <a:pPr indent="304800"/>
            <a:endParaRPr lang="zh-CN" altLang="en-US"/>
          </a:p>
        </p:txBody>
      </p:sp>
      <p:pic>
        <p:nvPicPr>
          <p:cNvPr id="5" name="图片 4" descr="9$H(LB75TC47O5_HWLLU_(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3030" y="2279015"/>
            <a:ext cx="3442970" cy="2299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25" y="5070475"/>
            <a:ext cx="996950" cy="9556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625" y="5029200"/>
            <a:ext cx="996950" cy="9969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925" y="5041900"/>
            <a:ext cx="1035050" cy="984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5203825"/>
            <a:ext cx="762000" cy="5651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5203825"/>
            <a:ext cx="762000" cy="5651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" name="Rectangle 18"/>
          <p:cNvSpPr/>
          <p:nvPr/>
        </p:nvSpPr>
        <p:spPr>
          <a:xfrm>
            <a:off x="2131060" y="1513840"/>
            <a:ext cx="1760855" cy="11976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4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9" name="Rectangle 20"/>
          <p:cNvSpPr/>
          <p:nvPr/>
        </p:nvSpPr>
        <p:spPr>
          <a:xfrm>
            <a:off x="2131695" y="3000375"/>
            <a:ext cx="1760855" cy="11976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4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4" name="Rectangle 21"/>
          <p:cNvSpPr/>
          <p:nvPr/>
        </p:nvSpPr>
        <p:spPr>
          <a:xfrm>
            <a:off x="2131060" y="4525645"/>
            <a:ext cx="1760855" cy="11906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4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1" name="TextBox 7"/>
          <p:cNvSpPr txBox="1"/>
          <p:nvPr/>
        </p:nvSpPr>
        <p:spPr>
          <a:xfrm>
            <a:off x="2447290" y="1579880"/>
            <a:ext cx="1059815" cy="2000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300" b="1" dirty="0">
                <a:solidFill>
                  <a:schemeClr val="bg1"/>
                </a:solidFill>
                <a:latin typeface="Arial" panose="020B0604020202020204" pitchFamily="34" charset="0"/>
                <a:sym typeface="微软雅黑" panose="020B0503020204020204" pitchFamily="34" charset="-122"/>
              </a:rPr>
              <a:t>巡检工作量大</a:t>
            </a:r>
            <a:endParaRPr lang="en-US" altLang="zh-CN" sz="13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2" name="TextBox 8"/>
          <p:cNvSpPr txBox="1"/>
          <p:nvPr/>
        </p:nvSpPr>
        <p:spPr>
          <a:xfrm>
            <a:off x="2209800" y="1826895"/>
            <a:ext cx="1604010" cy="8845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配电房数量巨大，巡检基数大、内容多；人员巡检难以涵盖环网柜、低压柜。</a:t>
            </a:r>
            <a:endParaRPr lang="en-US" altLang="zh-CN" sz="1200" dirty="0">
              <a:solidFill>
                <a:srgbClr val="F2F2F2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3" name="TextBox 7"/>
          <p:cNvSpPr txBox="1"/>
          <p:nvPr/>
        </p:nvSpPr>
        <p:spPr>
          <a:xfrm>
            <a:off x="2447132" y="3064828"/>
            <a:ext cx="99060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缺少提前预测</a:t>
            </a:r>
            <a:endParaRPr lang="zh-CN" altLang="en-US" sz="13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2190115" y="3378200"/>
            <a:ext cx="1660525" cy="66357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配电房现场往往在异常发生后业务人员才能</a:t>
            </a: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事后响应</a:t>
            </a: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F2F2F2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TextBox 7"/>
          <p:cNvSpPr txBox="1"/>
          <p:nvPr/>
        </p:nvSpPr>
        <p:spPr>
          <a:xfrm>
            <a:off x="2447132" y="4580890"/>
            <a:ext cx="99060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缺乏统一调度</a:t>
            </a:r>
            <a:endParaRPr lang="zh-CN" altLang="en-US" sz="13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6" name="TextBox 8"/>
          <p:cNvSpPr txBox="1"/>
          <p:nvPr/>
        </p:nvSpPr>
        <p:spPr>
          <a:xfrm>
            <a:off x="2174875" y="4896485"/>
            <a:ext cx="1674495" cy="5689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分布式系统未上网、传统人员管理方式， 人员考核缺乏依据。</a:t>
            </a:r>
            <a:r>
              <a:rPr lang="zh-CN" altLang="en-US" sz="13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 sz="1300" dirty="0">
              <a:solidFill>
                <a:srgbClr val="F2F2F2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740" y="1513840"/>
            <a:ext cx="1036320" cy="11976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45" y="2999740"/>
            <a:ext cx="1035050" cy="11976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10" y="4517390"/>
            <a:ext cx="1035050" cy="1198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94" name="标题 1"/>
          <p:cNvSpPr>
            <a:spLocks noGrp="1"/>
          </p:cNvSpPr>
          <p:nvPr/>
        </p:nvSpPr>
        <p:spPr>
          <a:xfrm>
            <a:off x="217488" y="347663"/>
            <a:ext cx="6577012" cy="5413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</a:rPr>
              <a:t>为什么要做配电房智能运维管理系统？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945" y="1513840"/>
            <a:ext cx="1034415" cy="1197610"/>
          </a:xfrm>
          <a:prstGeom prst="rect">
            <a:avLst/>
          </a:prstGeom>
        </p:spPr>
      </p:pic>
      <p:sp>
        <p:nvSpPr>
          <p:cNvPr id="9" name="Rectangle 18"/>
          <p:cNvSpPr/>
          <p:nvPr/>
        </p:nvSpPr>
        <p:spPr>
          <a:xfrm>
            <a:off x="5928360" y="1513840"/>
            <a:ext cx="1760855" cy="11976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4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6243955" y="1579880"/>
            <a:ext cx="1059815" cy="2000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300" b="1" dirty="0">
                <a:solidFill>
                  <a:schemeClr val="bg1"/>
                </a:solidFill>
                <a:latin typeface="Arial" panose="020B0604020202020204" pitchFamily="34" charset="0"/>
                <a:sym typeface="微软雅黑" panose="020B0503020204020204" pitchFamily="34" charset="-122"/>
              </a:rPr>
              <a:t>巡检效果差</a:t>
            </a:r>
            <a:endParaRPr lang="en-US" altLang="zh-CN" sz="13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6007100" y="1826895"/>
            <a:ext cx="1604010" cy="4419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定期巡检非实时监控、存在巡检盲区。</a:t>
            </a:r>
            <a:endParaRPr lang="en-US" altLang="zh-CN" sz="1200" dirty="0">
              <a:solidFill>
                <a:srgbClr val="F2F2F2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3945" y="2999105"/>
            <a:ext cx="1034415" cy="11982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3945" y="4525645"/>
            <a:ext cx="1034415" cy="1196975"/>
          </a:xfrm>
          <a:prstGeom prst="rect">
            <a:avLst/>
          </a:prstGeom>
        </p:spPr>
      </p:pic>
      <p:sp>
        <p:nvSpPr>
          <p:cNvPr id="17" name="Rectangle 18"/>
          <p:cNvSpPr/>
          <p:nvPr/>
        </p:nvSpPr>
        <p:spPr>
          <a:xfrm>
            <a:off x="5928995" y="2999105"/>
            <a:ext cx="1760855" cy="11976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4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5991225" y="3065145"/>
            <a:ext cx="1681480" cy="2000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巡检效果干扰因素多</a:t>
            </a:r>
            <a:endParaRPr lang="zh-CN" altLang="en-US" sz="13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6007735" y="3312160"/>
            <a:ext cx="1604010" cy="11055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巡检易受运维人员生理状态、心理素质、工作经验、技能水平等影响。</a:t>
            </a:r>
            <a:endParaRPr lang="zh-CN" altLang="en-US" sz="1200" dirty="0">
              <a:solidFill>
                <a:srgbClr val="F2F2F2"/>
              </a:solidFill>
              <a:latin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200" dirty="0">
              <a:solidFill>
                <a:srgbClr val="F2F2F2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Rectangle 18"/>
          <p:cNvSpPr/>
          <p:nvPr/>
        </p:nvSpPr>
        <p:spPr>
          <a:xfrm>
            <a:off x="5928360" y="4525645"/>
            <a:ext cx="1760855" cy="11976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4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5991225" y="4580890"/>
            <a:ext cx="1565910" cy="2000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300" b="1" dirty="0">
                <a:solidFill>
                  <a:schemeClr val="bg1"/>
                </a:solidFill>
                <a:latin typeface="Arial" panose="020B0604020202020204" pitchFamily="34" charset="0"/>
                <a:sym typeface="微软雅黑" panose="020B0503020204020204" pitchFamily="34" charset="-122"/>
              </a:rPr>
              <a:t>环境差、危险系数高</a:t>
            </a:r>
            <a:endParaRPr lang="en-US" altLang="zh-CN" sz="13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6007100" y="4838700"/>
            <a:ext cx="1604010" cy="55372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配电房内部和周围环境恶劣，</a:t>
            </a:r>
            <a:r>
              <a:rPr lang="zh-CN" altLang="en-US" sz="1200" dirty="0">
                <a:solidFill>
                  <a:srgbClr val="F2F2F2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人工巡检过程存在一定的安全风险。</a:t>
            </a:r>
            <a:endParaRPr lang="zh-CN" altLang="en-US" sz="1200" dirty="0">
              <a:solidFill>
                <a:srgbClr val="F2F2F2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9" grpId="0" bldLvl="0" animBg="1"/>
      <p:bldP spid="84" grpId="0" bldLvl="0" animBg="1"/>
      <p:bldP spid="101" grpId="0"/>
      <p:bldP spid="102" grpId="0"/>
      <p:bldP spid="103" grpId="0"/>
      <p:bldP spid="104" grpId="0"/>
      <p:bldP spid="105" grpId="0"/>
      <p:bldP spid="106" grpId="0"/>
      <p:bldP spid="9" grpId="0" bldLvl="0" animBg="1"/>
      <p:bldP spid="10" grpId="0"/>
      <p:bldP spid="11" grpId="0"/>
      <p:bldP spid="17" grpId="0" bldLvl="0" animBg="1"/>
      <p:bldP spid="18" grpId="0"/>
      <p:bldP spid="19" grpId="0"/>
      <p:bldP spid="20" grpId="0" bldLvl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65" name="标题 1"/>
          <p:cNvSpPr>
            <a:spLocks noGrp="1"/>
          </p:cNvSpPr>
          <p:nvPr/>
        </p:nvSpPr>
        <p:spPr>
          <a:xfrm>
            <a:off x="192088" y="360363"/>
            <a:ext cx="6577012" cy="5413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sym typeface="+mn-ea"/>
              </a:rPr>
              <a:t>怎么实现配电房智能运维管理？</a:t>
            </a:r>
            <a:r>
              <a:rPr lang="en-US" altLang="zh-CN" sz="2400" b="1" dirty="0">
                <a:solidFill>
                  <a:schemeClr val="tx2"/>
                </a:solidFill>
                <a:latin typeface="微软雅黑" panose="020B0503020204020204" pitchFamily="34" charset="-122"/>
                <a:sym typeface="+mn-ea"/>
              </a:rPr>
              <a:t>—</a:t>
            </a: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sym typeface="+mn-ea"/>
              </a:rPr>
              <a:t>系统架构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05220" y="1139825"/>
            <a:ext cx="25514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ea typeface="宋体" panose="02010600030101010101" pitchFamily="2" charset="-122"/>
                <a:sym typeface="+mn-ea"/>
              </a:rPr>
              <a:t>应用层：</a:t>
            </a:r>
            <a:r>
              <a:rPr lang="zh-CN" altLang="en-US" sz="1200">
                <a:ea typeface="宋体" panose="02010600030101010101" pitchFamily="2" charset="-122"/>
                <a:sym typeface="+mn-ea"/>
              </a:rPr>
              <a:t>包括入侵报警、设备在线监控、预警联动、智能巡检、统计、移动应用、远程控制、告警管理、抢修管理、大屏展示等 。</a:t>
            </a:r>
            <a:endParaRPr lang="zh-CN" altLang="en-US" sz="1200"/>
          </a:p>
        </p:txBody>
      </p:sp>
      <p:sp>
        <p:nvSpPr>
          <p:cNvPr id="5" name="文本框 4"/>
          <p:cNvSpPr txBox="1"/>
          <p:nvPr/>
        </p:nvSpPr>
        <p:spPr>
          <a:xfrm>
            <a:off x="6205220" y="2636520"/>
            <a:ext cx="25019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ea typeface="宋体" panose="02010600030101010101" pitchFamily="2" charset="-122"/>
                <a:sym typeface="+mn-ea"/>
              </a:rPr>
              <a:t>采集层：</a:t>
            </a:r>
            <a:r>
              <a:rPr lang="zh-CN" altLang="en-US" sz="1200">
                <a:ea typeface="宋体" panose="02010600030101010101" pitchFamily="2" charset="-122"/>
                <a:sym typeface="+mn-ea"/>
              </a:rPr>
              <a:t>采用电力专网或公网通信方式，建立数据流管控，基于分散信息系统的业务数据进行再集中、再统一管理，为系统各项应用功能提供支撑。</a:t>
            </a:r>
            <a:endParaRPr lang="zh-CN" altLang="en-US" sz="1200"/>
          </a:p>
        </p:txBody>
      </p:sp>
      <p:sp>
        <p:nvSpPr>
          <p:cNvPr id="6" name="文本框 5"/>
          <p:cNvSpPr txBox="1"/>
          <p:nvPr/>
        </p:nvSpPr>
        <p:spPr>
          <a:xfrm>
            <a:off x="6205220" y="4385945"/>
            <a:ext cx="259080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ea typeface="宋体" panose="02010600030101010101" pitchFamily="2" charset="-122"/>
                <a:sym typeface="+mn-ea"/>
              </a:rPr>
              <a:t>感知层</a:t>
            </a:r>
            <a:r>
              <a:rPr lang="zh-CN" altLang="en-US" sz="1200">
                <a:ea typeface="宋体" panose="02010600030101010101" pitchFamily="2" charset="-122"/>
                <a:sym typeface="+mn-ea"/>
              </a:rPr>
              <a:t>：主要包括各类传感器、执行设备及智能监控终端，实现站房内环境温度、湿度、SF6气体浓度、臭氧浓度、含氧量、烟雾火灾、水浸、噪声、振动、防小动物等环境信息及变压器、高压柜、低压柜的温度、局放等设备信息采集，并与循环风机、灯光、视频、门禁等智能执行设备联动控制，实现远程智能化运维管理。</a:t>
            </a:r>
            <a:endParaRPr lang="zh-CN" altLang="en-US" sz="1200"/>
          </a:p>
        </p:txBody>
      </p:sp>
      <p:pic>
        <p:nvPicPr>
          <p:cNvPr id="2" name="图片 1" descr="电力智能运维监控管理系统-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988695"/>
            <a:ext cx="5641340" cy="57378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TextBox 10"/>
          <p:cNvSpPr txBox="1"/>
          <p:nvPr/>
        </p:nvSpPr>
        <p:spPr>
          <a:xfrm>
            <a:off x="2172335" y="1750060"/>
            <a:ext cx="51485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spc="8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en-US" altLang="zh-CN" sz="4800" b="1" spc="8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729" y="4892519"/>
            <a:ext cx="2592288" cy="4885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1500"/>
              </a:lnSpc>
            </a:pPr>
            <a:r>
              <a:rPr lang="zh-CN" altLang="en-US" sz="17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尚为科技股份有限公司</a:t>
            </a:r>
            <a:endParaRPr lang="zh-CN" altLang="en-US" sz="1700" dirty="0" smtClean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</a:pPr>
            <a:r>
              <a:rPr lang="en-US" altLang="zh-CN" sz="1310" dirty="0" err="1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Sunwe</a:t>
            </a:r>
            <a:r>
              <a:rPr lang="en-US" altLang="zh-CN" sz="131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Technology </a:t>
            </a:r>
            <a:r>
              <a:rPr lang="en-US" altLang="zh-CN" sz="1310" dirty="0" err="1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Co.,Ltd</a:t>
            </a:r>
            <a:endParaRPr lang="zh-CN" altLang="en-US" sz="131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55349" y="2794329"/>
            <a:ext cx="3960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5395729" y="5425827"/>
            <a:ext cx="3600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厦门市软件园望海路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505</a:t>
            </a:r>
            <a:r>
              <a:rPr lang="zh-CN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单元</a:t>
            </a:r>
            <a:endParaRPr lang="zh-CN" altLang="zh-CN" sz="1400" dirty="0" smtClean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热线：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400-883-9985</a:t>
            </a:r>
            <a:b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0592-6300609 </a:t>
            </a:r>
            <a:endParaRPr lang="zh-CN" altLang="zh-CN" sz="1400" dirty="0" smtClean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0592-6300600</a:t>
            </a:r>
            <a:endParaRPr lang="zh-CN" altLang="zh-CN" sz="1400" dirty="0" smtClean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www.china-sunwe.com</a:t>
            </a:r>
            <a:endParaRPr lang="zh-CN" altLang="zh-CN" sz="1400" dirty="0" smtClean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3" grpId="0"/>
      <p:bldP spid="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836</Words>
  <Application>WPS 演示</Application>
  <PresentationFormat>全屏显示(4:3)</PresentationFormat>
  <Paragraphs>62</Paragraphs>
  <Slides>6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Arial</vt:lpstr>
      <vt:lpstr>楷体</vt:lpstr>
      <vt:lpstr>Times New Roman</vt:lpstr>
      <vt:lpstr>Arial Unicode MS</vt:lpstr>
      <vt:lpstr>Calibri</vt:lpstr>
      <vt:lpstr>Calibri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zhangyang</dc:creator>
  <cp:lastModifiedBy>狼</cp:lastModifiedBy>
  <cp:revision>869</cp:revision>
  <dcterms:created xsi:type="dcterms:W3CDTF">2013-01-25T01:44:00Z</dcterms:created>
  <dcterms:modified xsi:type="dcterms:W3CDTF">2018-11-26T03:44:15Z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